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0" r:id="rId2"/>
    <p:sldId id="313" r:id="rId3"/>
    <p:sldId id="295" r:id="rId4"/>
    <p:sldId id="314" r:id="rId5"/>
    <p:sldId id="315" r:id="rId6"/>
    <p:sldId id="316" r:id="rId7"/>
    <p:sldId id="296" r:id="rId8"/>
    <p:sldId id="322" r:id="rId9"/>
    <p:sldId id="332" r:id="rId10"/>
    <p:sldId id="326" r:id="rId11"/>
    <p:sldId id="323" r:id="rId12"/>
    <p:sldId id="324" r:id="rId13"/>
    <p:sldId id="325" r:id="rId14"/>
    <p:sldId id="328" r:id="rId15"/>
    <p:sldId id="327" r:id="rId16"/>
    <p:sldId id="329" r:id="rId17"/>
    <p:sldId id="330" r:id="rId18"/>
    <p:sldId id="331" r:id="rId19"/>
    <p:sldId id="267"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A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p:scale>
          <a:sx n="100" d="100"/>
          <a:sy n="100" d="100"/>
        </p:scale>
        <p:origin x="-378" y="-372"/>
      </p:cViewPr>
      <p:guideLst>
        <p:guide orient="horz" pos="2160"/>
        <p:guide pos="3840"/>
      </p:guideLst>
    </p:cSldViewPr>
  </p:slideViewPr>
  <p:notesTextViewPr>
    <p:cViewPr>
      <p:scale>
        <a:sx n="1" d="1"/>
        <a:sy n="1" d="1"/>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05.06.2013</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05.06.2013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msdevcon.ru/" TargetMode="Externa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r="1638" b="17324"/>
          <a:stretch/>
        </p:blipFill>
        <p:spPr>
          <a:xfrm>
            <a:off x="0" y="-4798"/>
            <a:ext cx="12192000" cy="6858594"/>
          </a:xfrm>
          <a:prstGeom prst="rect">
            <a:avLst/>
          </a:prstGeom>
        </p:spPr>
      </p:pic>
      <p:pic>
        <p:nvPicPr>
          <p:cNvPr id="5" name="Picture 4"/>
          <p:cNvPicPr>
            <a:picLocks noChangeAspect="1"/>
          </p:cNvPicPr>
          <p:nvPr userDrawn="1"/>
        </p:nvPicPr>
        <p:blipFill>
          <a:blip r:embed="rId3"/>
          <a:stretch>
            <a:fillRect/>
          </a:stretch>
        </p:blipFill>
        <p:spPr>
          <a:xfrm>
            <a:off x="555014" y="1538665"/>
            <a:ext cx="6085223" cy="37716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4929" y="2138519"/>
            <a:ext cx="5345394" cy="1285981"/>
          </a:xfrm>
          <a:prstGeom prst="rect">
            <a:avLst/>
          </a:prstGeom>
        </p:spPr>
      </p:pic>
      <p:sp>
        <p:nvSpPr>
          <p:cNvPr id="7" name="TextBox 6">
            <a:hlinkClick r:id="rId5"/>
          </p:cNvPr>
          <p:cNvSpPr txBox="1"/>
          <p:nvPr userDrawn="1"/>
        </p:nvSpPr>
        <p:spPr>
          <a:xfrm>
            <a:off x="853323" y="4214987"/>
            <a:ext cx="2888605"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msdevcon.ru</a:t>
            </a:r>
          </a:p>
        </p:txBody>
      </p:sp>
      <p:sp>
        <p:nvSpPr>
          <p:cNvPr id="9" name="Прямоугольник 8"/>
          <p:cNvSpPr/>
          <p:nvPr userDrawn="1"/>
        </p:nvSpPr>
        <p:spPr>
          <a:xfrm>
            <a:off x="4099277" y="4214987"/>
            <a:ext cx="218361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chemeClr val="bg1"/>
                </a:solidFill>
                <a:effectLst/>
                <a:uLnTx/>
                <a:uFillTx/>
                <a:latin typeface="+mj-lt"/>
              </a:rPr>
              <a:t>#</a:t>
            </a:r>
            <a:r>
              <a:rPr kumimoji="0" lang="en-US" sz="3200" b="0" i="0" u="none" strike="noStrike" kern="1200" cap="none" spc="0" normalizeH="0" baseline="0" noProof="0" dirty="0" err="1" smtClean="0">
                <a:ln>
                  <a:noFill/>
                </a:ln>
                <a:solidFill>
                  <a:schemeClr val="bg1"/>
                </a:solidFill>
                <a:effectLst/>
                <a:uLnTx/>
                <a:uFillTx/>
                <a:latin typeface="+mj-lt"/>
              </a:rPr>
              <a:t>msdevcon</a:t>
            </a:r>
            <a:endParaRPr kumimoji="0" lang="en-US" sz="3200" b="0" i="0" u="none" strike="noStrike" kern="1200" cap="none" spc="0" normalizeH="0" baseline="0" noProof="0" dirty="0" smtClean="0">
              <a:ln>
                <a:noFill/>
              </a:ln>
              <a:solidFill>
                <a:schemeClr val="bg1"/>
              </a:solidFill>
              <a:effectLst/>
              <a:uLnTx/>
              <a:uFillTx/>
              <a:latin typeface="+mj-lt"/>
            </a:endParaRPr>
          </a:p>
        </p:txBody>
      </p:sp>
    </p:spTree>
    <p:extLst>
      <p:ext uri="{BB962C8B-B14F-4D97-AF65-F5344CB8AC3E}">
        <p14:creationId xmlns:p14="http://schemas.microsoft.com/office/powerpoint/2010/main" val="3505609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6"/>
              </a:gs>
              <a:gs pos="1000">
                <a:schemeClr val="bg1">
                  <a:alpha val="99000"/>
                </a:schemeClr>
              </a:gs>
            </a:gsLst>
            <a:lin ang="0" scaled="1"/>
            <a:tileRect/>
          </a:gradFill>
          <a:ln>
            <a:noFill/>
          </a:ln>
        </p:spPr>
        <p:txBody>
          <a:bodyPr lIns="180000">
            <a:normAutofit/>
          </a:bodyPr>
          <a:lstStyle>
            <a:lvl1pPr marL="0" indent="0">
              <a:spcBef>
                <a:spcPts val="600"/>
              </a:spcBef>
              <a:spcAft>
                <a:spcPts val="0"/>
              </a:spcAft>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spcAft>
                <a:spcPts val="0"/>
              </a:spcAft>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spcAft>
                <a:spcPts val="0"/>
              </a:spcAft>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spcAft>
                <a:spcPts val="0"/>
              </a:spcAft>
              <a:buNone/>
              <a:defRPr sz="1800">
                <a:latin typeface="Consolas" panose="020B0609020204030204" pitchFamily="49" charset="0"/>
                <a:cs typeface="Consolas" panose="020B0609020204030204" pitchFamily="49" charset="0"/>
              </a:defRPr>
            </a:lvl4pPr>
            <a:lvl5pPr marL="1439863" indent="0">
              <a:spcBef>
                <a:spcPts val="600"/>
              </a:spcBef>
              <a:spcAft>
                <a:spcPts val="0"/>
              </a:spcAft>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noAutofit/>
          </a:bodyPr>
          <a:lstStyle>
            <a:lvl1pPr>
              <a:defRPr sz="4800"/>
            </a:lvl1pPr>
          </a:lstStyle>
          <a:p>
            <a:r>
              <a:rPr lang="ru-RU" dirty="0" smtClean="0"/>
              <a:t>Образец заголовка</a:t>
            </a:r>
            <a:endParaRPr lang="ru-RU" dirty="0"/>
          </a:p>
        </p:txBody>
      </p:sp>
    </p:spTree>
    <p:extLst>
      <p:ext uri="{BB962C8B-B14F-4D97-AF65-F5344CB8AC3E}">
        <p14:creationId xmlns:p14="http://schemas.microsoft.com/office/powerpoint/2010/main" val="3923846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3"/>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18622785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2"/>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2"/>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ss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174" b="14269"/>
          <a:stretch/>
        </p:blipFill>
        <p:spPr>
          <a:xfrm>
            <a:off x="-24000" y="0"/>
            <a:ext cx="12240000" cy="6858000"/>
          </a:xfrm>
          <a:prstGeom prst="rect">
            <a:avLst/>
          </a:prstGeom>
        </p:spPr>
      </p:pic>
      <p:sp>
        <p:nvSpPr>
          <p:cNvPr id="2" name="Заголовок 1"/>
          <p:cNvSpPr>
            <a:spLocks noGrp="1"/>
          </p:cNvSpPr>
          <p:nvPr>
            <p:ph type="ctrTitle" hasCustomPrompt="1"/>
          </p:nvPr>
        </p:nvSpPr>
        <p:spPr>
          <a:xfrm>
            <a:off x="-1" y="3961423"/>
            <a:ext cx="12192000" cy="1440000"/>
          </a:xfrm>
          <a:noFill/>
        </p:spPr>
        <p:txBody>
          <a:bodyPr wrap="square" lIns="1080000" rIns="1080000" anchor="b" anchorCtr="0">
            <a:normAutofit/>
          </a:bodyPr>
          <a:lstStyle>
            <a:lvl1pPr algn="l">
              <a:defRPr sz="4800" b="1" baseline="0">
                <a:solidFill>
                  <a:schemeClr val="bg1"/>
                </a:solidFill>
                <a:latin typeface="+mn-lt"/>
              </a:defRPr>
            </a:lvl1pPr>
          </a:lstStyle>
          <a:p>
            <a:r>
              <a:rPr lang="ru-RU" dirty="0" smtClean="0"/>
              <a:t>ОБРАЗЕЦ ЗАГОЛОВКА</a:t>
            </a:r>
            <a:r>
              <a:rPr lang="en-US" dirty="0" smtClean="0"/>
              <a:t/>
            </a:r>
            <a:br>
              <a:rPr lang="en-US" dirty="0" smtClean="0"/>
            </a:br>
            <a:r>
              <a:rPr lang="ru-RU" dirty="0" smtClean="0"/>
              <a:t>ОБЯЗАТЕЛЬНО </a:t>
            </a:r>
            <a:r>
              <a:rPr lang="en-US" dirty="0" smtClean="0"/>
              <a:t>UPPERCASE</a:t>
            </a:r>
            <a:endParaRPr lang="ru-RU" dirty="0"/>
          </a:p>
        </p:txBody>
      </p:sp>
      <p:sp>
        <p:nvSpPr>
          <p:cNvPr id="21" name="Text Placeholder 20"/>
          <p:cNvSpPr>
            <a:spLocks noGrp="1"/>
          </p:cNvSpPr>
          <p:nvPr>
            <p:ph type="body" sz="quarter" idx="11" hasCustomPrompt="1"/>
          </p:nvPr>
        </p:nvSpPr>
        <p:spPr>
          <a:xfrm>
            <a:off x="1055687" y="5409000"/>
            <a:ext cx="10080625" cy="1081088"/>
          </a:xfrm>
        </p:spPr>
        <p:txBody>
          <a:bodyPr>
            <a:normAutofit/>
          </a:bodyPr>
          <a:lstStyle>
            <a:lvl1pPr marL="0" indent="0">
              <a:buNone/>
              <a:defRPr sz="3600" baseline="0">
                <a:solidFill>
                  <a:schemeClr val="bg1"/>
                </a:solidFill>
              </a:defRPr>
            </a:lvl1pPr>
          </a:lstStyle>
          <a:p>
            <a:pPr lvl="0"/>
            <a:r>
              <a:rPr lang="ru-RU" dirty="0" smtClean="0"/>
              <a:t>Образец подзаголовка</a:t>
            </a:r>
            <a:endParaRPr lang="en-US" dirty="0"/>
          </a:p>
        </p:txBody>
      </p:sp>
    </p:spTree>
    <p:extLst>
      <p:ext uri="{BB962C8B-B14F-4D97-AF65-F5344CB8AC3E}">
        <p14:creationId xmlns:p14="http://schemas.microsoft.com/office/powerpoint/2010/main" val="14178285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accent6"/>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8976655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accent1"/>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2"/>
          <a:stretch>
            <a:fillRect/>
          </a:stretch>
        </p:blipFill>
        <p:spPr>
          <a:xfrm>
            <a:off x="11543631" y="6442644"/>
            <a:ext cx="266737" cy="304843"/>
          </a:xfrm>
          <a:prstGeom prst="rect">
            <a:avLst/>
          </a:prstGeom>
        </p:spPr>
      </p:pic>
    </p:spTree>
    <p:extLst>
      <p:ext uri="{BB962C8B-B14F-4D97-AF65-F5344CB8AC3E}">
        <p14:creationId xmlns:p14="http://schemas.microsoft.com/office/powerpoint/2010/main" val="3750309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accent3"/>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2"/>
          <a:stretch>
            <a:fillRect/>
          </a:stretch>
        </p:blipFill>
        <p:spPr>
          <a:xfrm>
            <a:off x="11543631" y="6442644"/>
            <a:ext cx="266737" cy="304843"/>
          </a:xfrm>
          <a:prstGeom prst="rect">
            <a:avLst/>
          </a:prstGeom>
        </p:spPr>
      </p:pic>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pic>
        <p:nvPicPr>
          <p:cNvPr id="7" name="Рисунок 6"/>
          <p:cNvPicPr>
            <a:picLocks noChangeAspect="1"/>
          </p:cNvPicPr>
          <p:nvPr userDrawn="1"/>
        </p:nvPicPr>
        <p:blipFill>
          <a:blip r:embed="rId2"/>
          <a:stretch>
            <a:fillRect/>
          </a:stretch>
        </p:blipFill>
        <p:spPr>
          <a:xfrm>
            <a:off x="11276894" y="6442644"/>
            <a:ext cx="266737" cy="304843"/>
          </a:xfrm>
          <a:prstGeom prst="rect">
            <a:avLst/>
          </a:prstGeom>
        </p:spPr>
      </p:pic>
    </p:spTree>
    <p:extLst>
      <p:ext uri="{BB962C8B-B14F-4D97-AF65-F5344CB8AC3E}">
        <p14:creationId xmlns:p14="http://schemas.microsoft.com/office/powerpoint/2010/main" val="12145328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accent4">
              <a:lumMod val="50000"/>
            </a:schemeClr>
          </a:solidFill>
        </p:spPr>
        <p:txBody>
          <a:bodyPr lIns="1080000" rIns="1080000" anchor="b">
            <a:normAutofit/>
          </a:bodyPr>
          <a:lstStyle>
            <a:lvl1pPr algn="l">
              <a:defRPr sz="4800" b="1">
                <a:solidFill>
                  <a:schemeClr val="bg1"/>
                </a:solidFill>
                <a:latin typeface="+mn-lt"/>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accent4">
                    <a:lumMod val="50000"/>
                  </a:schemeClr>
                </a:solidFill>
              </a:rPr>
              <a:t>DEMO</a:t>
            </a:r>
            <a:endParaRPr lang="ru-RU" dirty="0">
              <a:solidFill>
                <a:schemeClr val="accent4">
                  <a:lumMod val="50000"/>
                </a:schemeClr>
              </a:solidFill>
            </a:endParaRPr>
          </a:p>
        </p:txBody>
      </p:sp>
    </p:spTree>
    <p:extLst>
      <p:ext uri="{BB962C8B-B14F-4D97-AF65-F5344CB8AC3E}">
        <p14:creationId xmlns:p14="http://schemas.microsoft.com/office/powerpoint/2010/main" val="13265980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accent4">
              <a:lumMod val="75000"/>
            </a:schemeClr>
          </a:solidFill>
        </p:spPr>
        <p:txBody>
          <a:bodyPr lIns="1080000" rIns="1080000" anchor="b">
            <a:normAutofit/>
          </a:bodyPr>
          <a:lstStyle>
            <a:lvl1pPr algn="l">
              <a:defRPr sz="4800" b="1">
                <a:solidFill>
                  <a:schemeClr val="bg1"/>
                </a:solidFill>
                <a:latin typeface="+mn-lt"/>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2"/>
          <a:stretch>
            <a:fillRect/>
          </a:stretch>
        </p:blipFill>
        <p:spPr>
          <a:xfrm>
            <a:off x="11496000" y="6309000"/>
            <a:ext cx="352474" cy="362001"/>
          </a:xfrm>
          <a:prstGeom prst="rect">
            <a:avLst/>
          </a:prstGeom>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accent4">
                    <a:lumMod val="75000"/>
                  </a:schemeClr>
                </a:solidFill>
              </a:rPr>
              <a:t>DEMO</a:t>
            </a:r>
            <a:endParaRPr lang="ru-RU" dirty="0">
              <a:solidFill>
                <a:schemeClr val="accent4">
                  <a:lumMod val="75000"/>
                </a:schemeClr>
              </a:solidFill>
            </a:endParaRPr>
          </a:p>
        </p:txBody>
      </p:sp>
    </p:spTree>
    <p:extLst>
      <p:ext uri="{BB962C8B-B14F-4D97-AF65-F5344CB8AC3E}">
        <p14:creationId xmlns:p14="http://schemas.microsoft.com/office/powerpoint/2010/main" val="23025195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70"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spcAft>
          <a:spcPts val="1000"/>
        </a:spcAft>
        <a:buFont typeface="Wingdings" panose="05000000000000000000" pitchFamily="2" charset="2"/>
        <a:buChar char="§"/>
        <a:defRPr sz="3200" kern="1200">
          <a:solidFill>
            <a:schemeClr val="accent6"/>
          </a:solidFill>
          <a:latin typeface="+mj-lt"/>
          <a:ea typeface="+mn-ea"/>
          <a:cs typeface="+mn-cs"/>
        </a:defRPr>
      </a:lvl1pPr>
      <a:lvl2pPr marL="685800" indent="-228600" algn="l" defTabSz="914400" rtl="0" eaLnBrk="1" latinLnBrk="0" hangingPunct="1">
        <a:lnSpc>
          <a:spcPct val="90000"/>
        </a:lnSpc>
        <a:spcBef>
          <a:spcPts val="800"/>
        </a:spcBef>
        <a:spcAft>
          <a:spcPts val="800"/>
        </a:spcAft>
        <a:buFont typeface="Wingdings" panose="05000000000000000000" pitchFamily="2" charset="2"/>
        <a:buChar char="§"/>
        <a:defRPr sz="2400" kern="1200">
          <a:solidFill>
            <a:schemeClr val="tx2"/>
          </a:solidFill>
          <a:latin typeface="+mj-lt"/>
          <a:ea typeface="+mn-ea"/>
          <a:cs typeface="+mn-cs"/>
        </a:defRPr>
      </a:lvl2pPr>
      <a:lvl3pPr marL="1143000" indent="-228600" algn="l" defTabSz="914400" rtl="0" eaLnBrk="1" latinLnBrk="0" hangingPunct="1">
        <a:lnSpc>
          <a:spcPct val="90000"/>
        </a:lnSpc>
        <a:spcBef>
          <a:spcPts val="600"/>
        </a:spcBef>
        <a:spcAft>
          <a:spcPts val="600"/>
        </a:spcAft>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twitter.com/kichinsky" TargetMode="External"/><Relationship Id="rId7" Type="http://schemas.openxmlformats.org/officeDocument/2006/relationships/image" Target="../media/image41.png"/><Relationship Id="rId2" Type="http://schemas.openxmlformats.org/officeDocument/2006/relationships/hyperlink" Target="mailto:konkich@microsoft.com" TargetMode="External"/><Relationship Id="rId1" Type="http://schemas.openxmlformats.org/officeDocument/2006/relationships/slideLayout" Target="../slideLayouts/slideLayout16.xml"/><Relationship Id="rId6" Type="http://schemas.openxmlformats.org/officeDocument/2006/relationships/image" Target="../media/image40.jpg"/><Relationship Id="rId5" Type="http://schemas.openxmlformats.org/officeDocument/2006/relationships/hyperlink" Target="http://html5insight.ru/" TargetMode="External"/><Relationship Id="rId4" Type="http://schemas.openxmlformats.org/officeDocument/2006/relationships/hyperlink" Target="http://blogs.msdn.com/kichinsk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sdn.microsoft.com/en-us/library/windows/apps/hh781237.aspx" TargetMode="Externa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3789001"/>
            <a:ext cx="12192000" cy="1440000"/>
          </a:xfrm>
        </p:spPr>
        <p:txBody>
          <a:bodyPr>
            <a:normAutofit/>
          </a:bodyPr>
          <a:lstStyle/>
          <a:p>
            <a:r>
              <a:rPr lang="en-US" b="0"/>
              <a:t>Windows </a:t>
            </a:r>
            <a:r>
              <a:rPr lang="en-US" b="0"/>
              <a:t>Phone </a:t>
            </a:r>
            <a:r>
              <a:rPr lang="en-US" b="0" smtClean="0"/>
              <a:t>Design </a:t>
            </a:r>
            <a:br>
              <a:rPr lang="en-US" b="0" smtClean="0"/>
            </a:br>
            <a:r>
              <a:rPr lang="en-US" b="0" smtClean="0"/>
              <a:t>Best Practices </a:t>
            </a:r>
            <a:endParaRPr lang="ru-RU" b="0" dirty="0"/>
          </a:p>
        </p:txBody>
      </p:sp>
      <p:sp>
        <p:nvSpPr>
          <p:cNvPr id="3" name="Text Placeholder 2"/>
          <p:cNvSpPr>
            <a:spLocks noGrp="1"/>
          </p:cNvSpPr>
          <p:nvPr>
            <p:ph type="body" sz="quarter" idx="11"/>
          </p:nvPr>
        </p:nvSpPr>
        <p:spPr/>
        <p:txBody>
          <a:bodyPr>
            <a:normAutofit fontScale="77500" lnSpcReduction="20000"/>
          </a:bodyPr>
          <a:lstStyle/>
          <a:p>
            <a:r>
              <a:rPr lang="en-US" dirty="0" err="1" smtClean="0"/>
              <a:t>Oleksandr</a:t>
            </a:r>
            <a:r>
              <a:rPr lang="en-US" dirty="0" smtClean="0"/>
              <a:t> </a:t>
            </a:r>
            <a:r>
              <a:rPr lang="en-US" dirty="0" err="1" smtClean="0"/>
              <a:t>Krakovetskyi</a:t>
            </a:r>
            <a:endParaRPr lang="en-US" dirty="0" smtClean="0"/>
          </a:p>
          <a:p>
            <a:r>
              <a:rPr lang="en-US" dirty="0" smtClean="0"/>
              <a:t>CEO</a:t>
            </a:r>
            <a:r>
              <a:rPr lang="en-US" dirty="0" smtClean="0"/>
              <a:t>, </a:t>
            </a:r>
            <a:r>
              <a:rPr lang="en-US" dirty="0" err="1" smtClean="0"/>
              <a:t>DevRain</a:t>
            </a:r>
            <a:r>
              <a:rPr lang="en-US" dirty="0" smtClean="0"/>
              <a:t> Solutions, @</a:t>
            </a:r>
            <a:r>
              <a:rPr lang="en-US" dirty="0" err="1" smtClean="0"/>
              <a:t>msugvnua</a:t>
            </a:r>
            <a:endParaRPr lang="en-US" dirty="0"/>
          </a:p>
        </p:txBody>
      </p:sp>
    </p:spTree>
    <p:extLst>
      <p:ext uri="{BB962C8B-B14F-4D97-AF65-F5344CB8AC3E}">
        <p14:creationId xmlns:p14="http://schemas.microsoft.com/office/powerpoint/2010/main" val="2899047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Icons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Picture 2" descr="UX_Interactions_Tiles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00" y="302231"/>
            <a:ext cx="7923600" cy="38475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X_Interactions_Tiles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606" y="4508999"/>
            <a:ext cx="59436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8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Grid</a:t>
            </a:r>
            <a:r>
              <a:rPr lang="ru-RU" dirty="0" smtClean="0"/>
              <a:t> </a:t>
            </a:r>
            <a:r>
              <a:rPr lang="en-US" dirty="0" smtClean="0"/>
              <a:t>(</a:t>
            </a:r>
            <a:r>
              <a:rPr lang="en-US" dirty="0" err="1" smtClean="0"/>
              <a:t>MetroGridHelper</a:t>
            </a:r>
            <a:r>
              <a:rPr lang="en-US" dirty="0" smtClean="0"/>
              <a:t>)</a:t>
            </a:r>
            <a:endParaRPr lang="ru-RU" dirty="0"/>
          </a:p>
        </p:txBody>
      </p:sp>
      <p:pic>
        <p:nvPicPr>
          <p:cNvPr id="1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7888" y="1678405"/>
            <a:ext cx="1898112" cy="354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164" y="1701583"/>
            <a:ext cx="1885698" cy="352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3496772" y="1388287"/>
            <a:ext cx="0" cy="4020713"/>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https://encrypted-tbn0.gstatic.com/images?q=tbn:ANd9GcQn1Xw_zNhNWwWXmNzsFVeaaCJuvI46G0e2N87S9VDEDw2QneKZ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000" y="490115"/>
            <a:ext cx="3571875" cy="594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3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Settings</a:t>
            </a:r>
            <a:endParaRPr lang="ru-RU" dirty="0"/>
          </a:p>
        </p:txBody>
      </p:sp>
      <p:pic>
        <p:nvPicPr>
          <p:cNvPr id="7" name="Picture 2" descr="UX_Interactions_SystemSett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000" y="1809000"/>
            <a:ext cx="5943600" cy="443691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7 of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000" y="1026219"/>
            <a:ext cx="313372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Ads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6" name="Picture 2" descr="UX_Interactions_Ad_FullSiz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3" y="1572262"/>
            <a:ext cx="222885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X_Interactions_Ad_Panora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500" y="1536750"/>
            <a:ext cx="46196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X_Interactions_Ad_Piv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500" y="1503000"/>
            <a:ext cx="476250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67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Buttons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6" name="Picture 2" descr="UX_Interactions_FloatingButt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00" y="1328732"/>
            <a:ext cx="4745400" cy="4620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000" y="1629000"/>
            <a:ext cx="6660000" cy="421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224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Data</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00" y="1581848"/>
            <a:ext cx="8358188" cy="405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000" y="993330"/>
            <a:ext cx="28384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descr="http://windowsphone.su/images/img/soft/part1/2gis%20windows%20phone%20-%20mesto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550" y="978250"/>
            <a:ext cx="3198450" cy="533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1000"/>
                                        <p:tgtEl>
                                          <p:spTgt spid="8196"/>
                                        </p:tgtEl>
                                      </p:cBhvr>
                                    </p:animEffect>
                                    <p:anim calcmode="lin" valueType="num">
                                      <p:cBhvr>
                                        <p:cTn id="15" dur="1000" fill="hold"/>
                                        <p:tgtEl>
                                          <p:spTgt spid="8196"/>
                                        </p:tgtEl>
                                        <p:attrNameLst>
                                          <p:attrName>ppt_x</p:attrName>
                                        </p:attrNameLst>
                                      </p:cBhvr>
                                      <p:tavLst>
                                        <p:tav tm="0">
                                          <p:val>
                                            <p:strVal val="#ppt_x"/>
                                          </p:val>
                                        </p:tav>
                                        <p:tav tm="100000">
                                          <p:val>
                                            <p:strVal val="#ppt_x"/>
                                          </p:val>
                                        </p:tav>
                                      </p:tavLst>
                                    </p:anim>
                                    <p:anim calcmode="lin" valueType="num">
                                      <p:cBhvr>
                                        <p:cTn id="16"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Lists, </a:t>
            </a:r>
            <a:r>
              <a:rPr lang="en-US" dirty="0" smtClean="0"/>
              <a:t>Notifications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4" y="1598200"/>
            <a:ext cx="8015288" cy="401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00" y="4456700"/>
            <a:ext cx="78581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43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Maps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000" y="1685925"/>
            <a:ext cx="8075801"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7443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Maps</a:t>
            </a:r>
            <a:endParaRPr lang="ru-RU" dirty="0"/>
          </a:p>
        </p:txBody>
      </p:sp>
      <p:sp>
        <p:nvSpPr>
          <p:cNvPr id="5" name="Title 1"/>
          <p:cNvSpPr txBox="1">
            <a:spLocks/>
          </p:cNvSpPr>
          <p:nvPr/>
        </p:nvSpPr>
        <p:spPr>
          <a:xfrm>
            <a:off x="564813" y="2291400"/>
            <a:ext cx="8231187" cy="36576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15362" name="Picture 2" descr="http://7phones.ru/wp-content/uploads/2013/04/2gi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562" y="549000"/>
            <a:ext cx="623887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33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Contacts</a:t>
            </a:r>
            <a:endParaRPr lang="ru-RU" dirty="0"/>
          </a:p>
        </p:txBody>
      </p:sp>
      <p:sp>
        <p:nvSpPr>
          <p:cNvPr id="5" name="Объект 4"/>
          <p:cNvSpPr>
            <a:spLocks noGrp="1"/>
          </p:cNvSpPr>
          <p:nvPr>
            <p:ph idx="1"/>
          </p:nvPr>
        </p:nvSpPr>
        <p:spPr/>
        <p:txBody>
          <a:bodyPr/>
          <a:lstStyle/>
          <a:p>
            <a:r>
              <a:rPr lang="en-US" dirty="0" err="1" smtClean="0"/>
              <a:t>Oleksandr</a:t>
            </a:r>
            <a:r>
              <a:rPr lang="en-US" dirty="0" smtClean="0"/>
              <a:t> </a:t>
            </a:r>
            <a:r>
              <a:rPr lang="en-US" dirty="0" err="1" smtClean="0"/>
              <a:t>Krakovetskyi</a:t>
            </a:r>
            <a:endParaRPr lang="ru-RU" dirty="0" smtClean="0"/>
          </a:p>
          <a:p>
            <a:pPr lvl="1"/>
            <a:r>
              <a:rPr lang="en-US" dirty="0" err="1" smtClean="0"/>
              <a:t>DevRain</a:t>
            </a:r>
            <a:r>
              <a:rPr lang="en-US" dirty="0" smtClean="0"/>
              <a:t> Solutions</a:t>
            </a:r>
          </a:p>
          <a:p>
            <a:pPr lvl="1"/>
            <a:r>
              <a:rPr lang="en-US" dirty="0" smtClean="0">
                <a:hlinkClick r:id="rId2"/>
              </a:rPr>
              <a:t>alex.krakovetskiy@devrain.com</a:t>
            </a:r>
            <a:r>
              <a:rPr lang="en-US" dirty="0" smtClean="0"/>
              <a:t> &amp; </a:t>
            </a:r>
            <a:r>
              <a:rPr lang="en-US" dirty="0" smtClean="0">
                <a:hlinkClick r:id="rId3"/>
              </a:rPr>
              <a:t>@</a:t>
            </a:r>
            <a:r>
              <a:rPr lang="en-US" dirty="0" err="1" smtClean="0">
                <a:hlinkClick r:id="rId3"/>
              </a:rPr>
              <a:t>msugvnua</a:t>
            </a:r>
            <a:endParaRPr lang="en-US" dirty="0" smtClean="0"/>
          </a:p>
          <a:p>
            <a:pPr lvl="1"/>
            <a:r>
              <a:rPr lang="en-US" dirty="0" smtClean="0">
                <a:hlinkClick r:id="rId4"/>
              </a:rPr>
              <a:t>wp7rocks.com</a:t>
            </a:r>
            <a:r>
              <a:rPr lang="en-US" dirty="0" smtClean="0"/>
              <a:t> &amp; </a:t>
            </a:r>
            <a:r>
              <a:rPr lang="en-US" dirty="0" smtClean="0">
                <a:hlinkClick r:id="rId5"/>
              </a:rPr>
              <a:t>devrain.com</a:t>
            </a:r>
            <a:r>
              <a:rPr lang="en-US" dirty="0" smtClean="0"/>
              <a:t> </a:t>
            </a:r>
            <a:endParaRPr lang="ru-RU" dirty="0"/>
          </a:p>
        </p:txBody>
      </p:sp>
      <p:pic>
        <p:nvPicPr>
          <p:cNvPr id="6" name="Picture Placeholder 5"/>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779" b="779"/>
          <a:stretch>
            <a:fillRect/>
          </a:stretch>
        </p:blipFill>
        <p:spPr/>
      </p:pic>
      <p:pic>
        <p:nvPicPr>
          <p:cNvPr id="10244" name="Picture 4" descr="http://devrain.com/Content/images/logo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8482" y="5769000"/>
            <a:ext cx="1905000"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86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42849" t="-131" r="7111" b="131"/>
          <a:stretch/>
        </p:blipFill>
        <p:spPr/>
      </p:pic>
      <p:sp>
        <p:nvSpPr>
          <p:cNvPr id="3" name="Заголовок 2"/>
          <p:cNvSpPr>
            <a:spLocks noGrp="1"/>
          </p:cNvSpPr>
          <p:nvPr>
            <p:ph type="title"/>
          </p:nvPr>
        </p:nvSpPr>
        <p:spPr/>
        <p:txBody>
          <a:bodyPr>
            <a:normAutofit/>
          </a:bodyPr>
          <a:lstStyle/>
          <a:p>
            <a:r>
              <a:rPr lang="en-US" dirty="0" smtClean="0"/>
              <a:t>Microsoft </a:t>
            </a:r>
            <a:br>
              <a:rPr lang="en-US" dirty="0" smtClean="0"/>
            </a:br>
            <a:r>
              <a:rPr lang="en-US" dirty="0" smtClean="0"/>
              <a:t>Design Principles</a:t>
            </a:r>
            <a:endParaRPr lang="ru-RU" dirty="0"/>
          </a:p>
        </p:txBody>
      </p:sp>
    </p:spTree>
    <p:extLst>
      <p:ext uri="{BB962C8B-B14F-4D97-AF65-F5344CB8AC3E}">
        <p14:creationId xmlns:p14="http://schemas.microsoft.com/office/powerpoint/2010/main" val="1200891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Microsoft design principles</a:t>
            </a:r>
          </a:p>
        </p:txBody>
      </p:sp>
      <p:sp>
        <p:nvSpPr>
          <p:cNvPr id="5" name="Объект 4"/>
          <p:cNvSpPr>
            <a:spLocks noGrp="1"/>
          </p:cNvSpPr>
          <p:nvPr>
            <p:ph idx="1"/>
          </p:nvPr>
        </p:nvSpPr>
        <p:spPr/>
        <p:txBody>
          <a:bodyPr>
            <a:normAutofit fontScale="92500" lnSpcReduction="10000"/>
          </a:bodyPr>
          <a:lstStyle/>
          <a:p>
            <a:pPr marL="457200" lvl="1" indent="-457200">
              <a:lnSpc>
                <a:spcPct val="110000"/>
              </a:lnSpc>
              <a:buFont typeface="+mj-lt"/>
              <a:buAutoNum type="arabicPeriod"/>
            </a:pPr>
            <a:r>
              <a:rPr lang="en-US" sz="3200" dirty="0" smtClean="0">
                <a:solidFill>
                  <a:schemeClr val="tx2">
                    <a:lumMod val="90000"/>
                    <a:lumOff val="10000"/>
                  </a:schemeClr>
                </a:solidFill>
              </a:rPr>
              <a:t>Fast and</a:t>
            </a:r>
            <a:r>
              <a:rPr lang="ru-RU" sz="3200" dirty="0" smtClean="0">
                <a:solidFill>
                  <a:schemeClr val="tx2">
                    <a:lumMod val="90000"/>
                    <a:lumOff val="10000"/>
                  </a:schemeClr>
                </a:solidFill>
              </a:rPr>
              <a:t> </a:t>
            </a:r>
            <a:r>
              <a:rPr lang="en-US" sz="3200" dirty="0" smtClean="0">
                <a:solidFill>
                  <a:schemeClr val="tx2">
                    <a:lumMod val="90000"/>
                    <a:lumOff val="10000"/>
                  </a:schemeClr>
                </a:solidFill>
              </a:rPr>
              <a:t>simple</a:t>
            </a:r>
            <a:endParaRPr lang="uk-UA" sz="3200" dirty="0" smtClean="0">
              <a:solidFill>
                <a:schemeClr val="tx2">
                  <a:lumMod val="90000"/>
                  <a:lumOff val="10000"/>
                </a:schemeClr>
              </a:solidFill>
            </a:endParaRPr>
          </a:p>
          <a:p>
            <a:pPr marL="457200" lvl="1" indent="-457200">
              <a:lnSpc>
                <a:spcPct val="110000"/>
              </a:lnSpc>
              <a:buFont typeface="+mj-lt"/>
              <a:buAutoNum type="arabicPeriod"/>
            </a:pPr>
            <a:r>
              <a:rPr lang="en-US" sz="3200" dirty="0" smtClean="0">
                <a:solidFill>
                  <a:schemeClr val="tx2">
                    <a:lumMod val="90000"/>
                    <a:lumOff val="10000"/>
                  </a:schemeClr>
                </a:solidFill>
              </a:rPr>
              <a:t>A</a:t>
            </a:r>
            <a:r>
              <a:rPr lang="en-US" sz="3200" dirty="0" smtClean="0"/>
              <a:t>uthentically digital</a:t>
            </a:r>
            <a:endParaRPr lang="uk-UA" sz="3200" dirty="0" smtClean="0"/>
          </a:p>
          <a:p>
            <a:pPr marL="457200" lvl="1" indent="-457200">
              <a:lnSpc>
                <a:spcPct val="110000"/>
              </a:lnSpc>
              <a:buFont typeface="+mj-lt"/>
              <a:buAutoNum type="arabicPeriod"/>
            </a:pPr>
            <a:r>
              <a:rPr lang="en-US" sz="3200" dirty="0" smtClean="0"/>
              <a:t>Typography</a:t>
            </a:r>
            <a:endParaRPr lang="uk-UA" sz="3200" dirty="0" smtClean="0"/>
          </a:p>
          <a:p>
            <a:pPr marL="457200" lvl="1" indent="-457200">
              <a:lnSpc>
                <a:spcPct val="110000"/>
              </a:lnSpc>
              <a:buFont typeface="+mj-lt"/>
              <a:buAutoNum type="arabicPeriod"/>
            </a:pPr>
            <a:r>
              <a:rPr lang="en-US" sz="3200" dirty="0" smtClean="0"/>
              <a:t>Do more with less </a:t>
            </a:r>
            <a:r>
              <a:rPr lang="ru-RU" sz="3200" dirty="0" smtClean="0"/>
              <a:t/>
            </a:r>
            <a:br>
              <a:rPr lang="ru-RU" sz="3200" dirty="0" smtClean="0"/>
            </a:br>
            <a:r>
              <a:rPr lang="en-US" sz="3200" dirty="0" smtClean="0"/>
              <a:t>(Content Not Chrome)</a:t>
            </a:r>
          </a:p>
          <a:p>
            <a:pPr marL="457200" lvl="1" indent="-457200">
              <a:lnSpc>
                <a:spcPct val="110000"/>
              </a:lnSpc>
              <a:buFont typeface="+mj-lt"/>
              <a:buAutoNum type="arabicPeriod"/>
            </a:pPr>
            <a:endParaRPr lang="uk-UA" sz="3200" dirty="0" smtClean="0"/>
          </a:p>
          <a:p>
            <a:pPr marL="457200" lvl="1" indent="-457200">
              <a:lnSpc>
                <a:spcPct val="110000"/>
              </a:lnSpc>
              <a:buFont typeface="+mj-lt"/>
              <a:buAutoNum type="arabicPeriod"/>
            </a:pPr>
            <a:endParaRPr lang="uk-UA" sz="3200" dirty="0"/>
          </a:p>
          <a:p>
            <a:pPr lvl="1">
              <a:lnSpc>
                <a:spcPct val="110000"/>
              </a:lnSpc>
            </a:pPr>
            <a:r>
              <a:rPr lang="en-US" sz="1300" dirty="0">
                <a:hlinkClick r:id="rId2"/>
              </a:rPr>
              <a:t>http://msdn.microsoft.com/en-us/library/windows/apps/hh781237.aspx</a:t>
            </a:r>
            <a:endParaRPr lang="en-US" sz="1300" dirty="0" smtClean="0"/>
          </a:p>
          <a:p>
            <a:pPr marL="457200" lvl="1" indent="-457200">
              <a:lnSpc>
                <a:spcPct val="110000"/>
              </a:lnSpc>
              <a:buFont typeface="+mj-lt"/>
              <a:buAutoNum type="arabicPeriod"/>
            </a:pPr>
            <a:endParaRPr lang="en-US" sz="3200" dirty="0"/>
          </a:p>
          <a:p>
            <a:pPr marL="457200" lvl="1" indent="-457200">
              <a:lnSpc>
                <a:spcPct val="110000"/>
              </a:lnSpc>
              <a:buFont typeface="+mj-lt"/>
              <a:buAutoNum type="arabicPeriod"/>
            </a:pPr>
            <a:endParaRPr lang="en-US" sz="3200" dirty="0" smtClean="0">
              <a:solidFill>
                <a:schemeClr val="tx2">
                  <a:lumMod val="90000"/>
                  <a:lumOff val="10000"/>
                </a:schemeClr>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025" y="1809000"/>
            <a:ext cx="513397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ux.artu.tv/wp-content/uploads/contentnotchrom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6000" y="2581800"/>
            <a:ext cx="542925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8879" y="268958"/>
            <a:ext cx="1667121" cy="1330456"/>
          </a:xfrm>
          <a:prstGeom prst="rect">
            <a:avLst/>
          </a:prstGeom>
        </p:spPr>
      </p:pic>
    </p:spTree>
    <p:extLst>
      <p:ext uri="{BB962C8B-B14F-4D97-AF65-F5344CB8AC3E}">
        <p14:creationId xmlns:p14="http://schemas.microsoft.com/office/powerpoint/2010/main" val="21901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1000"/>
                                        <p:tgtEl>
                                          <p:spTgt spid="1029"/>
                                        </p:tgtEl>
                                      </p:cBhvr>
                                    </p:animEffect>
                                    <p:anim calcmode="lin" valueType="num">
                                      <p:cBhvr>
                                        <p:cTn id="8" dur="1000" fill="hold"/>
                                        <p:tgtEl>
                                          <p:spTgt spid="1029"/>
                                        </p:tgtEl>
                                        <p:attrNameLst>
                                          <p:attrName>ppt_x</p:attrName>
                                        </p:attrNameLst>
                                      </p:cBhvr>
                                      <p:tavLst>
                                        <p:tav tm="0">
                                          <p:val>
                                            <p:strVal val="#ppt_x"/>
                                          </p:val>
                                        </p:tav>
                                        <p:tav tm="100000">
                                          <p:val>
                                            <p:strVal val="#ppt_x"/>
                                          </p:val>
                                        </p:tav>
                                      </p:tavLst>
                                    </p:anim>
                                    <p:anim calcmode="lin" valueType="num">
                                      <p:cBhvr>
                                        <p:cTn id="9"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1"/>
                                        </p:tgtEl>
                                        <p:attrNameLst>
                                          <p:attrName>style.visibility</p:attrName>
                                        </p:attrNameLst>
                                      </p:cBhvr>
                                      <p:to>
                                        <p:strVal val="visible"/>
                                      </p:to>
                                    </p:set>
                                    <p:animEffect transition="in" filter="fade">
                                      <p:cBhvr>
                                        <p:cTn id="14" dur="1000"/>
                                        <p:tgtEl>
                                          <p:spTgt spid="1031"/>
                                        </p:tgtEl>
                                      </p:cBhvr>
                                    </p:animEffect>
                                    <p:anim calcmode="lin" valueType="num">
                                      <p:cBhvr>
                                        <p:cTn id="15" dur="1000" fill="hold"/>
                                        <p:tgtEl>
                                          <p:spTgt spid="1031"/>
                                        </p:tgtEl>
                                        <p:attrNameLst>
                                          <p:attrName>ppt_x</p:attrName>
                                        </p:attrNameLst>
                                      </p:cBhvr>
                                      <p:tavLst>
                                        <p:tav tm="0">
                                          <p:val>
                                            <p:strVal val="#ppt_x"/>
                                          </p:val>
                                        </p:tav>
                                        <p:tav tm="100000">
                                          <p:val>
                                            <p:strVal val="#ppt_x"/>
                                          </p:val>
                                        </p:tav>
                                      </p:tavLst>
                                    </p:anim>
                                    <p:anim calcmode="lin" valueType="num">
                                      <p:cBhvr>
                                        <p:cTn id="16"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Metro First, brand second</a:t>
            </a:r>
            <a:endParaRPr lang="en-US" dirty="0"/>
          </a:p>
        </p:txBody>
      </p:sp>
      <p:pic>
        <p:nvPicPr>
          <p:cNvPr id="3074" name="Picture 2" descr="http://3.bp.blogspot.com/-VKIOB3GY6G8/T7IuXTXDG9I/AAAAAAAAFT0/Y_8ua5zGqh0/s1600/Linkedin-WindowsPh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707" y="1376581"/>
            <a:ext cx="9159750" cy="511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717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Metro First, brand second</a:t>
            </a:r>
            <a:endParaRPr lang="en-US" dirty="0"/>
          </a:p>
        </p:txBody>
      </p:sp>
      <p:pic>
        <p:nvPicPr>
          <p:cNvPr id="4100" name="Picture 4" descr="http://www.russiancreators.ru/files/images/temporaryimages/56085_5_Compressed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994" y="1448999"/>
            <a:ext cx="762000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10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Metro First, brand second</a:t>
            </a:r>
            <a:endParaRPr lang="en-US" dirty="0"/>
          </a:p>
        </p:txBody>
      </p:sp>
      <p:pic>
        <p:nvPicPr>
          <p:cNvPr id="5122" name="Picture 2" descr="http://wpos.com.ua/wp-content/uploads/2013/05/Navitel-Navigator-dlya-Windows-Phone-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00" y="1449000"/>
            <a:ext cx="5857875" cy="32099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ixbt.com/short/images/2011/Nov/2011102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812" y="4020751"/>
            <a:ext cx="428625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p7forum.ru/wp-content/uploads/2012/11/nokia_drive_3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875" y="2859000"/>
            <a:ext cx="666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i.nokia.com/image/view/-/223944/highRes/1/-/NWWP-Demopage-Sabre-drive-drive-p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0250" y="548887"/>
            <a:ext cx="371475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9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36"/>
                                        </p:tgtEl>
                                        <p:attrNameLst>
                                          <p:attrName>style.visibility</p:attrName>
                                        </p:attrNameLst>
                                      </p:cBhvr>
                                      <p:to>
                                        <p:strVal val="visible"/>
                                      </p:to>
                                    </p:set>
                                    <p:animEffect transition="in" filter="fade">
                                      <p:cBhvr>
                                        <p:cTn id="14" dur="1000"/>
                                        <p:tgtEl>
                                          <p:spTgt spid="5136"/>
                                        </p:tgtEl>
                                      </p:cBhvr>
                                    </p:animEffect>
                                    <p:anim calcmode="lin" valueType="num">
                                      <p:cBhvr>
                                        <p:cTn id="15" dur="1000" fill="hold"/>
                                        <p:tgtEl>
                                          <p:spTgt spid="5136"/>
                                        </p:tgtEl>
                                        <p:attrNameLst>
                                          <p:attrName>ppt_x</p:attrName>
                                        </p:attrNameLst>
                                      </p:cBhvr>
                                      <p:tavLst>
                                        <p:tav tm="0">
                                          <p:val>
                                            <p:strVal val="#ppt_x"/>
                                          </p:val>
                                        </p:tav>
                                        <p:tav tm="100000">
                                          <p:val>
                                            <p:strVal val="#ppt_x"/>
                                          </p:val>
                                        </p:tav>
                                      </p:tavLst>
                                    </p:anim>
                                    <p:anim calcmode="lin" valueType="num">
                                      <p:cBhvr>
                                        <p:cTn id="16" dur="1000" fill="hold"/>
                                        <p:tgtEl>
                                          <p:spTgt spid="513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138"/>
                                        </p:tgtEl>
                                        <p:attrNameLst>
                                          <p:attrName>style.visibility</p:attrName>
                                        </p:attrNameLst>
                                      </p:cBhvr>
                                      <p:to>
                                        <p:strVal val="visible"/>
                                      </p:to>
                                    </p:set>
                                    <p:animEffect transition="in" filter="fade">
                                      <p:cBhvr>
                                        <p:cTn id="19" dur="1000"/>
                                        <p:tgtEl>
                                          <p:spTgt spid="5138"/>
                                        </p:tgtEl>
                                      </p:cBhvr>
                                    </p:animEffect>
                                    <p:anim calcmode="lin" valueType="num">
                                      <p:cBhvr>
                                        <p:cTn id="20" dur="1000" fill="hold"/>
                                        <p:tgtEl>
                                          <p:spTgt spid="5138"/>
                                        </p:tgtEl>
                                        <p:attrNameLst>
                                          <p:attrName>ppt_x</p:attrName>
                                        </p:attrNameLst>
                                      </p:cBhvr>
                                      <p:tavLst>
                                        <p:tav tm="0">
                                          <p:val>
                                            <p:strVal val="#ppt_x"/>
                                          </p:val>
                                        </p:tav>
                                        <p:tav tm="100000">
                                          <p:val>
                                            <p:strVal val="#ppt_x"/>
                                          </p:val>
                                        </p:tav>
                                      </p:tavLst>
                                    </p:anim>
                                    <p:anim calcmode="lin" valueType="num">
                                      <p:cBhvr>
                                        <p:cTn id="21" dur="1000" fill="hold"/>
                                        <p:tgtEl>
                                          <p:spTgt spid="5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Capitalization</a:t>
            </a:r>
            <a:endParaRPr lang="ru-RU" dirty="0"/>
          </a:p>
        </p:txBody>
      </p:sp>
      <p:sp>
        <p:nvSpPr>
          <p:cNvPr id="5" name="Объект 4"/>
          <p:cNvSpPr>
            <a:spLocks noGrp="1"/>
          </p:cNvSpPr>
          <p:nvPr>
            <p:ph idx="1"/>
          </p:nvPr>
        </p:nvSpPr>
        <p:spPr/>
        <p:txBody>
          <a:bodyPr numCol="2">
            <a:noAutofit/>
          </a:bodyPr>
          <a:lstStyle/>
          <a:p>
            <a:pPr>
              <a:lnSpc>
                <a:spcPct val="100000"/>
              </a:lnSpc>
              <a:spcBef>
                <a:spcPts val="600"/>
              </a:spcBef>
              <a:spcAft>
                <a:spcPts val="600"/>
              </a:spcAft>
            </a:pPr>
            <a:r>
              <a:rPr lang="en-US" sz="2400" b="1" dirty="0">
                <a:solidFill>
                  <a:schemeClr val="tx2">
                    <a:lumMod val="90000"/>
                    <a:lumOff val="10000"/>
                  </a:schemeClr>
                </a:solidFill>
              </a:rPr>
              <a:t>Use lowercase for:</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Page titles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List titles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List </a:t>
            </a:r>
            <a:r>
              <a:rPr lang="en-US" sz="2400" dirty="0">
                <a:solidFill>
                  <a:schemeClr val="tx2">
                    <a:lumMod val="90000"/>
                    <a:lumOff val="10000"/>
                  </a:schemeClr>
                </a:solidFill>
              </a:rPr>
              <a:t>group </a:t>
            </a:r>
            <a:r>
              <a:rPr lang="en-US" sz="2400" dirty="0" smtClean="0">
                <a:solidFill>
                  <a:schemeClr val="tx2">
                    <a:lumMod val="90000"/>
                    <a:lumOff val="10000"/>
                  </a:schemeClr>
                </a:solidFill>
              </a:rPr>
              <a:t>titles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Push </a:t>
            </a:r>
            <a:r>
              <a:rPr lang="en-US" sz="2400" dirty="0">
                <a:solidFill>
                  <a:schemeClr val="tx2">
                    <a:lumMod val="90000"/>
                    <a:lumOff val="10000"/>
                  </a:schemeClr>
                </a:solidFill>
              </a:rPr>
              <a:t>button control text or words that function as </a:t>
            </a:r>
            <a:r>
              <a:rPr lang="en-US" sz="2400" dirty="0" smtClean="0">
                <a:solidFill>
                  <a:schemeClr val="tx2">
                    <a:lumMod val="90000"/>
                    <a:lumOff val="10000"/>
                  </a:schemeClr>
                </a:solidFill>
              </a:rPr>
              <a:t>commands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List items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Example </a:t>
            </a:r>
            <a:r>
              <a:rPr lang="en-US" sz="2400" dirty="0">
                <a:solidFill>
                  <a:schemeClr val="tx2">
                    <a:lumMod val="90000"/>
                    <a:lumOff val="10000"/>
                  </a:schemeClr>
                </a:solidFill>
              </a:rPr>
              <a:t>text that appears in search </a:t>
            </a:r>
            <a:r>
              <a:rPr lang="en-US" sz="2400" dirty="0" smtClean="0">
                <a:solidFill>
                  <a:schemeClr val="tx2">
                    <a:lumMod val="90000"/>
                    <a:lumOff val="10000"/>
                  </a:schemeClr>
                </a:solidFill>
              </a:rPr>
              <a:t>boxes</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Link </a:t>
            </a:r>
            <a:r>
              <a:rPr lang="en-US" sz="2400" dirty="0">
                <a:solidFill>
                  <a:schemeClr val="tx2">
                    <a:lumMod val="90000"/>
                    <a:lumOff val="10000"/>
                  </a:schemeClr>
                </a:solidFill>
              </a:rPr>
              <a:t>controls in the middle of a sentence</a:t>
            </a:r>
          </a:p>
          <a:p>
            <a:pPr>
              <a:lnSpc>
                <a:spcPct val="100000"/>
              </a:lnSpc>
              <a:spcBef>
                <a:spcPts val="600"/>
              </a:spcBef>
              <a:spcAft>
                <a:spcPts val="600"/>
              </a:spcAft>
            </a:pPr>
            <a:endParaRPr lang="en-US" sz="2400" dirty="0">
              <a:solidFill>
                <a:schemeClr val="tx2">
                  <a:lumMod val="90000"/>
                  <a:lumOff val="10000"/>
                </a:schemeClr>
              </a:solidFill>
            </a:endParaRPr>
          </a:p>
          <a:p>
            <a:pPr>
              <a:lnSpc>
                <a:spcPct val="100000"/>
              </a:lnSpc>
              <a:spcBef>
                <a:spcPts val="600"/>
              </a:spcBef>
              <a:spcAft>
                <a:spcPts val="600"/>
              </a:spcAft>
            </a:pPr>
            <a:r>
              <a:rPr lang="en-US" sz="2400" b="1" dirty="0">
                <a:solidFill>
                  <a:schemeClr val="tx2">
                    <a:lumMod val="90000"/>
                    <a:lumOff val="10000"/>
                  </a:schemeClr>
                </a:solidFill>
              </a:rPr>
              <a:t>Use sentence caps for: </a:t>
            </a: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Check </a:t>
            </a:r>
            <a:r>
              <a:rPr lang="en-US" sz="2400" dirty="0">
                <a:solidFill>
                  <a:schemeClr val="tx2">
                    <a:lumMod val="90000"/>
                    <a:lumOff val="10000"/>
                  </a:schemeClr>
                </a:solidFill>
              </a:rPr>
              <a:t>box and radio button </a:t>
            </a:r>
            <a:r>
              <a:rPr lang="en-US" sz="2400" dirty="0" smtClean="0">
                <a:solidFill>
                  <a:schemeClr val="tx2">
                    <a:lumMod val="90000"/>
                    <a:lumOff val="10000"/>
                  </a:schemeClr>
                </a:solidFill>
              </a:rPr>
              <a:t>labels</a:t>
            </a:r>
            <a:endParaRPr lang="ru-RU" sz="2400"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Progress indicators</a:t>
            </a:r>
            <a:endParaRPr lang="ru-RU" sz="2400"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Status</a:t>
            </a:r>
            <a:r>
              <a:rPr lang="en-US" sz="2400" dirty="0">
                <a:solidFill>
                  <a:schemeClr val="tx2">
                    <a:lumMod val="90000"/>
                    <a:lumOff val="10000"/>
                  </a:schemeClr>
                </a:solidFill>
              </a:rPr>
              <a:t>, notification, and explanatory </a:t>
            </a:r>
            <a:r>
              <a:rPr lang="en-US" sz="2400" dirty="0" smtClean="0">
                <a:solidFill>
                  <a:schemeClr val="tx2">
                    <a:lumMod val="90000"/>
                    <a:lumOff val="10000"/>
                  </a:schemeClr>
                </a:solidFill>
              </a:rPr>
              <a:t>text</a:t>
            </a:r>
            <a:endParaRPr lang="ru-RU" sz="2400"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Toggle switches</a:t>
            </a:r>
            <a:endParaRPr lang="ru-RU" sz="2400" dirty="0" smtClean="0">
              <a:solidFill>
                <a:schemeClr val="tx2">
                  <a:lumMod val="90000"/>
                  <a:lumOff val="10000"/>
                </a:schemeClr>
              </a:solidFill>
            </a:endParaRPr>
          </a:p>
          <a:p>
            <a:pPr>
              <a:lnSpc>
                <a:spcPct val="100000"/>
              </a:lnSpc>
              <a:spcBef>
                <a:spcPts val="600"/>
              </a:spcBef>
              <a:spcAft>
                <a:spcPts val="600"/>
              </a:spcAft>
            </a:pPr>
            <a:r>
              <a:rPr lang="en-US" sz="2400" b="1" dirty="0" smtClean="0">
                <a:solidFill>
                  <a:schemeClr val="tx2">
                    <a:lumMod val="90000"/>
                    <a:lumOff val="10000"/>
                  </a:schemeClr>
                </a:solidFill>
              </a:rPr>
              <a:t>Use </a:t>
            </a:r>
            <a:r>
              <a:rPr lang="en-US" sz="2400" b="1" dirty="0">
                <a:solidFill>
                  <a:schemeClr val="tx2">
                    <a:lumMod val="90000"/>
                    <a:lumOff val="10000"/>
                  </a:schemeClr>
                </a:solidFill>
              </a:rPr>
              <a:t>all caps for: </a:t>
            </a:r>
            <a:endParaRPr lang="ru-RU" sz="2400" b="1"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Application titles</a:t>
            </a:r>
            <a:endParaRPr lang="ru-RU" sz="2400"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Dates </a:t>
            </a:r>
            <a:r>
              <a:rPr lang="en-US" sz="2400" dirty="0">
                <a:solidFill>
                  <a:schemeClr val="tx2">
                    <a:lumMod val="90000"/>
                    <a:lumOff val="10000"/>
                  </a:schemeClr>
                </a:solidFill>
              </a:rPr>
              <a:t>and </a:t>
            </a:r>
            <a:r>
              <a:rPr lang="en-US" sz="2400" dirty="0" smtClean="0">
                <a:solidFill>
                  <a:schemeClr val="tx2">
                    <a:lumMod val="90000"/>
                    <a:lumOff val="10000"/>
                  </a:schemeClr>
                </a:solidFill>
              </a:rPr>
              <a:t>times</a:t>
            </a:r>
            <a:endParaRPr lang="ru-RU" sz="2400" dirty="0" smtClean="0">
              <a:solidFill>
                <a:schemeClr val="tx2">
                  <a:lumMod val="90000"/>
                  <a:lumOff val="10000"/>
                </a:schemeClr>
              </a:solidFill>
            </a:endParaRPr>
          </a:p>
          <a:p>
            <a:pPr marL="342900" indent="-342900">
              <a:lnSpc>
                <a:spcPct val="100000"/>
              </a:lnSpc>
              <a:spcBef>
                <a:spcPts val="600"/>
              </a:spcBef>
              <a:spcAft>
                <a:spcPts val="600"/>
              </a:spcAft>
              <a:buFont typeface="Arial" pitchFamily="34" charset="0"/>
              <a:buChar char="•"/>
            </a:pPr>
            <a:r>
              <a:rPr lang="en-US" sz="2400" dirty="0" smtClean="0">
                <a:solidFill>
                  <a:schemeClr val="tx2">
                    <a:lumMod val="90000"/>
                    <a:lumOff val="10000"/>
                  </a:schemeClr>
                </a:solidFill>
              </a:rPr>
              <a:t>AM </a:t>
            </a:r>
            <a:r>
              <a:rPr lang="en-US" sz="2400" dirty="0">
                <a:solidFill>
                  <a:schemeClr val="tx2">
                    <a:lumMod val="90000"/>
                    <a:lumOff val="10000"/>
                  </a:schemeClr>
                </a:solidFill>
              </a:rPr>
              <a:t>or PM</a:t>
            </a:r>
          </a:p>
          <a:p>
            <a:pPr>
              <a:lnSpc>
                <a:spcPct val="100000"/>
              </a:lnSpc>
              <a:spcBef>
                <a:spcPts val="600"/>
              </a:spcBef>
              <a:spcAft>
                <a:spcPts val="600"/>
              </a:spcAft>
            </a:pPr>
            <a:endParaRPr lang="uk-UA" sz="2400" dirty="0">
              <a:solidFill>
                <a:schemeClr val="tx2">
                  <a:lumMod val="90000"/>
                  <a:lumOff val="10000"/>
                </a:schemeClr>
              </a:solidFill>
            </a:endParaRPr>
          </a:p>
        </p:txBody>
      </p:sp>
    </p:spTree>
    <p:extLst>
      <p:ext uri="{BB962C8B-B14F-4D97-AF65-F5344CB8AC3E}">
        <p14:creationId xmlns:p14="http://schemas.microsoft.com/office/powerpoint/2010/main" val="3227657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Them</a:t>
            </a:r>
            <a:r>
              <a:rPr lang="en-US" dirty="0" smtClean="0"/>
              <a:t>e</a:t>
            </a:r>
            <a:r>
              <a:rPr lang="en-US" dirty="0" smtClean="0"/>
              <a:t>s &amp; Accents </a:t>
            </a:r>
            <a:endParaRPr lang="ru-RU" dirty="0"/>
          </a:p>
        </p:txBody>
      </p:sp>
      <p:sp>
        <p:nvSpPr>
          <p:cNvPr id="7" name="TextBox 6"/>
          <p:cNvSpPr txBox="1"/>
          <p:nvPr/>
        </p:nvSpPr>
        <p:spPr>
          <a:xfrm>
            <a:off x="1056000" y="1693337"/>
            <a:ext cx="8007320" cy="1015663"/>
          </a:xfrm>
          <a:prstGeom prst="rect">
            <a:avLst/>
          </a:prstGeom>
          <a:noFill/>
        </p:spPr>
        <p:txBody>
          <a:bodyPr wrap="none" rtlCol="0">
            <a:spAutoFit/>
          </a:bodyPr>
          <a:lstStyle/>
          <a:p>
            <a:r>
              <a:rPr lang="en-US" sz="2000" dirty="0">
                <a:solidFill>
                  <a:schemeClr val="bg2">
                    <a:lumMod val="90000"/>
                  </a:schemeClr>
                </a:solidFill>
                <a:latin typeface="Comic Sans MS" pitchFamily="66" charset="0"/>
              </a:rPr>
              <a:t>// Determine the accent color. </a:t>
            </a:r>
            <a:endParaRPr lang="ru-RU" sz="2000" dirty="0" smtClean="0">
              <a:solidFill>
                <a:schemeClr val="bg2">
                  <a:lumMod val="90000"/>
                </a:schemeClr>
              </a:solidFill>
              <a:latin typeface="Comic Sans MS" pitchFamily="66" charset="0"/>
            </a:endParaRPr>
          </a:p>
          <a:p>
            <a:r>
              <a:rPr lang="en-US" sz="2000" dirty="0" smtClean="0">
                <a:solidFill>
                  <a:schemeClr val="bg2">
                    <a:lumMod val="90000"/>
                  </a:schemeClr>
                </a:solidFill>
                <a:latin typeface="Comic Sans MS" pitchFamily="66" charset="0"/>
              </a:rPr>
              <a:t>Color </a:t>
            </a:r>
            <a:r>
              <a:rPr lang="en-US" sz="2000" dirty="0" err="1">
                <a:solidFill>
                  <a:schemeClr val="bg2">
                    <a:lumMod val="90000"/>
                  </a:schemeClr>
                </a:solidFill>
                <a:latin typeface="Comic Sans MS" pitchFamily="66" charset="0"/>
              </a:rPr>
              <a:t>currentAccentColorHex</a:t>
            </a:r>
            <a:r>
              <a:rPr lang="en-US" sz="2000" dirty="0">
                <a:solidFill>
                  <a:schemeClr val="bg2">
                    <a:lumMod val="90000"/>
                  </a:schemeClr>
                </a:solidFill>
                <a:latin typeface="Comic Sans MS" pitchFamily="66" charset="0"/>
              </a:rPr>
              <a:t> = </a:t>
            </a:r>
            <a:endParaRPr lang="ru-RU" sz="2000" dirty="0" smtClean="0">
              <a:solidFill>
                <a:schemeClr val="bg2">
                  <a:lumMod val="90000"/>
                </a:schemeClr>
              </a:solidFill>
              <a:latin typeface="Comic Sans MS" pitchFamily="66" charset="0"/>
            </a:endParaRPr>
          </a:p>
          <a:p>
            <a:r>
              <a:rPr lang="ru-RU" sz="2000" dirty="0" smtClean="0">
                <a:solidFill>
                  <a:schemeClr val="bg2">
                    <a:lumMod val="90000"/>
                  </a:schemeClr>
                </a:solidFill>
                <a:latin typeface="Comic Sans MS" pitchFamily="66" charset="0"/>
              </a:rPr>
              <a:t>          </a:t>
            </a:r>
            <a:r>
              <a:rPr lang="en-US" sz="2000" dirty="0" smtClean="0">
                <a:solidFill>
                  <a:schemeClr val="bg2">
                    <a:lumMod val="90000"/>
                  </a:schemeClr>
                </a:solidFill>
                <a:latin typeface="Comic Sans MS" pitchFamily="66" charset="0"/>
              </a:rPr>
              <a:t>(</a:t>
            </a:r>
            <a:r>
              <a:rPr lang="en-US" sz="2000" dirty="0">
                <a:solidFill>
                  <a:schemeClr val="bg2">
                    <a:lumMod val="90000"/>
                  </a:schemeClr>
                </a:solidFill>
                <a:latin typeface="Comic Sans MS" pitchFamily="66" charset="0"/>
              </a:rPr>
              <a:t>Color)</a:t>
            </a:r>
            <a:r>
              <a:rPr lang="en-US" sz="2000" dirty="0" err="1">
                <a:solidFill>
                  <a:schemeClr val="bg2">
                    <a:lumMod val="90000"/>
                  </a:schemeClr>
                </a:solidFill>
                <a:latin typeface="Comic Sans MS" pitchFamily="66" charset="0"/>
              </a:rPr>
              <a:t>Application.Current.Resources</a:t>
            </a:r>
            <a:r>
              <a:rPr lang="en-US" sz="2000" dirty="0">
                <a:solidFill>
                  <a:schemeClr val="bg2">
                    <a:lumMod val="90000"/>
                  </a:schemeClr>
                </a:solidFill>
                <a:latin typeface="Comic Sans MS" pitchFamily="66" charset="0"/>
              </a:rPr>
              <a:t>["</a:t>
            </a:r>
            <a:r>
              <a:rPr lang="en-US" sz="2000" dirty="0" err="1">
                <a:solidFill>
                  <a:schemeClr val="bg2">
                    <a:lumMod val="90000"/>
                  </a:schemeClr>
                </a:solidFill>
                <a:latin typeface="Comic Sans MS" pitchFamily="66" charset="0"/>
              </a:rPr>
              <a:t>PhoneAccentColor</a:t>
            </a:r>
            <a:r>
              <a:rPr lang="en-US" sz="2000" dirty="0">
                <a:solidFill>
                  <a:schemeClr val="bg2">
                    <a:lumMod val="90000"/>
                  </a:schemeClr>
                </a:solidFill>
                <a:latin typeface="Comic Sans MS" pitchFamily="66" charset="0"/>
              </a:rPr>
              <a:t>"];</a:t>
            </a:r>
            <a:endParaRPr lang="uk-UA" sz="2000" dirty="0">
              <a:solidFill>
                <a:schemeClr val="bg2">
                  <a:lumMod val="90000"/>
                </a:schemeClr>
              </a:solidFill>
              <a:latin typeface="Comic Sans MS" pitchFamily="66" charset="0"/>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500" y="2994525"/>
            <a:ext cx="4762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175" y="3687675"/>
            <a:ext cx="35528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500" y="4638675"/>
            <a:ext cx="476250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542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42849" t="-131" r="7111" b="131"/>
          <a:stretch/>
        </p:blipFill>
        <p:spPr/>
      </p:pic>
      <p:sp>
        <p:nvSpPr>
          <p:cNvPr id="3" name="Заголовок 2"/>
          <p:cNvSpPr>
            <a:spLocks noGrp="1"/>
          </p:cNvSpPr>
          <p:nvPr>
            <p:ph type="title"/>
          </p:nvPr>
        </p:nvSpPr>
        <p:spPr/>
        <p:txBody>
          <a:bodyPr>
            <a:normAutofit/>
          </a:bodyPr>
          <a:lstStyle/>
          <a:p>
            <a:r>
              <a:rPr lang="en-US" dirty="0" smtClean="0"/>
              <a:t>Best Practices</a:t>
            </a:r>
            <a:endParaRPr lang="ru-RU" dirty="0"/>
          </a:p>
        </p:txBody>
      </p:sp>
    </p:spTree>
    <p:extLst>
      <p:ext uri="{BB962C8B-B14F-4D97-AF65-F5344CB8AC3E}">
        <p14:creationId xmlns:p14="http://schemas.microsoft.com/office/powerpoint/2010/main" val="1973059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Другая 1">
      <a:dk1>
        <a:srgbClr val="060F18"/>
      </a:dk1>
      <a:lt1>
        <a:srgbClr val="FFFFFF"/>
      </a:lt1>
      <a:dk2>
        <a:srgbClr val="27282A"/>
      </a:dk2>
      <a:lt2>
        <a:srgbClr val="64BC46"/>
      </a:lt2>
      <a:accent1>
        <a:srgbClr val="55A51C"/>
      </a:accent1>
      <a:accent2>
        <a:srgbClr val="FF9630"/>
      </a:accent2>
      <a:accent3>
        <a:srgbClr val="02AED9"/>
      </a:accent3>
      <a:accent4>
        <a:srgbClr val="B20ECA"/>
      </a:accent4>
      <a:accent5>
        <a:srgbClr val="FB4040"/>
      </a:accent5>
      <a:accent6>
        <a:srgbClr val="0A70C7"/>
      </a:accent6>
      <a:hlink>
        <a:srgbClr val="0085CF"/>
      </a:hlink>
      <a:folHlink>
        <a:srgbClr val="C13832"/>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161</Words>
  <Application>Microsoft Office PowerPoint</Application>
  <PresentationFormat>Custom</PresentationFormat>
  <Paragraphs>53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Тема Office</vt:lpstr>
      <vt:lpstr>Windows Phone Design  Best Practices </vt:lpstr>
      <vt:lpstr>Microsoft  Design Principles</vt:lpstr>
      <vt:lpstr>Microsoft design principles</vt:lpstr>
      <vt:lpstr>Metro First, brand second</vt:lpstr>
      <vt:lpstr>Metro First, brand second</vt:lpstr>
      <vt:lpstr>Metro First, brand second</vt:lpstr>
      <vt:lpstr>Capitalization</vt:lpstr>
      <vt:lpstr>Themes &amp; Accents </vt:lpstr>
      <vt:lpstr>Best Practices</vt:lpstr>
      <vt:lpstr>Icons</vt:lpstr>
      <vt:lpstr>Grid (MetroGridHelper)</vt:lpstr>
      <vt:lpstr>Settings</vt:lpstr>
      <vt:lpstr>Ads</vt:lpstr>
      <vt:lpstr>Buttons</vt:lpstr>
      <vt:lpstr>Data</vt:lpstr>
      <vt:lpstr>Lists, Notifications</vt:lpstr>
      <vt:lpstr>Maps</vt:lpstr>
      <vt:lpstr>Maps</vt:lpstr>
      <vt:lpstr>Contacts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Oleksandr Krakovetskiy</cp:lastModifiedBy>
  <cp:revision>146</cp:revision>
  <dcterms:created xsi:type="dcterms:W3CDTF">2013-05-05T18:28:09Z</dcterms:created>
  <dcterms:modified xsi:type="dcterms:W3CDTF">2013-06-05T10:07:03Z</dcterms:modified>
</cp:coreProperties>
</file>